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62" r:id="rId4"/>
    <p:sldId id="258" r:id="rId5"/>
    <p:sldId id="259" r:id="rId6"/>
    <p:sldId id="275" r:id="rId7"/>
    <p:sldId id="276" r:id="rId8"/>
    <p:sldId id="273" r:id="rId9"/>
    <p:sldId id="277" r:id="rId10"/>
    <p:sldId id="274" r:id="rId11"/>
    <p:sldId id="267" r:id="rId12"/>
    <p:sldId id="260" r:id="rId13"/>
    <p:sldId id="283" r:id="rId14"/>
    <p:sldId id="271" r:id="rId15"/>
    <p:sldId id="272" r:id="rId16"/>
    <p:sldId id="278" r:id="rId17"/>
    <p:sldId id="281" r:id="rId18"/>
    <p:sldId id="282" r:id="rId19"/>
    <p:sldId id="279" r:id="rId20"/>
    <p:sldId id="284" r:id="rId21"/>
    <p:sldId id="264" r:id="rId22"/>
    <p:sldId id="265" r:id="rId23"/>
    <p:sldId id="263" r:id="rId24"/>
    <p:sldId id="26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9" autoAdjust="0"/>
    <p:restoredTop sz="80779" autoAdjust="0"/>
  </p:normalViewPr>
  <p:slideViewPr>
    <p:cSldViewPr snapToGrid="0">
      <p:cViewPr varScale="1">
        <p:scale>
          <a:sx n="69" d="100"/>
          <a:sy n="69" d="100"/>
        </p:scale>
        <p:origin x="146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0.m4a>
</file>

<file path=ppt/media/media21.m4a>
</file>

<file path=ppt/media/media22.m4a>
</file>

<file path=ppt/media/media23.m4a>
</file>

<file path=ppt/media/media24.m4a>
</file>

<file path=ppt/media/media4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9B52AF-DDB0-4ADD-A75F-3A6672495437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700D0-7FDD-4F5C-8073-FD5F3D2F060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403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You start from here, you can say I will explain the model and how does it makes the decision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8358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You start from here, you can say I will explain the model and how does it makes the decision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8426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You start from here, you can say I will explain the model and how does it makes the decision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904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In here just shortly mention you did the EDA. What you used and stuff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6459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8299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7518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929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45148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You start from here, you can say I will explain the model and how does it makes the decision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7057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2670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560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505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9760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043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9369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2906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114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1386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1562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8626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907D6E-72F6-48AC-9799-D4B1BE4D6D8F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924F4-5D79-4D3B-A6BE-86BA12567A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5412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.png"/><Relationship Id="rId5" Type="http://schemas.openxmlformats.org/officeDocument/2006/relationships/hyperlink" Target="about:blank" TargetMode="Externa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hyperlink" Target="about:blan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EFC0E-43AF-4189-9C3B-4CEBE7B4EC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9600" dirty="0" err="1"/>
              <a:t>SafeHearts</a:t>
            </a:r>
            <a:endParaRPr lang="en-CA" sz="9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655C3A-44C4-4CA3-B444-24613A32A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2800" dirty="0"/>
              <a:t>Heart Disease Detection System</a:t>
            </a:r>
          </a:p>
          <a:p>
            <a:pPr algn="l"/>
            <a:r>
              <a:rPr lang="en-CA" dirty="0"/>
              <a:t>		  Final Project 7 :	  Umutcan Asutlu</a:t>
            </a:r>
          </a:p>
          <a:p>
            <a:r>
              <a:rPr lang="en-CA" dirty="0"/>
              <a:t>           Ramon </a:t>
            </a:r>
            <a:r>
              <a:rPr lang="en-CA" dirty="0" err="1"/>
              <a:t>Vilarins</a:t>
            </a:r>
            <a:endParaRPr lang="en-CA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E1E03E0-C05F-4EDB-BA9C-7975B6F7C8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5057" y="41902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355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42495-94F3-45C5-9E48-D90A11B8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149" y="2368584"/>
            <a:ext cx="6959446" cy="166247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Model</a:t>
            </a:r>
            <a:br>
              <a:rPr lang="en-US" sz="6600" b="1" dirty="0"/>
            </a:br>
            <a:r>
              <a:rPr lang="en-US" dirty="0"/>
              <a:t>How does it decide?</a:t>
            </a:r>
            <a:endParaRPr lang="en-US" sz="6600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9951CD1-1A34-4D93-A739-71C0D02F46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3835" y="26542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95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>
            <a:extLst>
              <a:ext uri="{FF2B5EF4-FFF2-40B4-BE49-F238E27FC236}">
                <a16:creationId xmlns:a16="http://schemas.microsoft.com/office/drawing/2014/main" id="{AD935534-682E-476B-914D-154225354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0" name="Freeform 5">
              <a:extLst>
                <a:ext uri="{FF2B5EF4-FFF2-40B4-BE49-F238E27FC236}">
                  <a16:creationId xmlns:a16="http://schemas.microsoft.com/office/drawing/2014/main" id="{7D345A23-B9A1-48A1-861C-6DBE403720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B6D0C803-C314-438E-AD46-FA855FC67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CDB9016-F3D8-4C30-B1EE-E7642BFE2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8">
              <a:extLst>
                <a:ext uri="{FF2B5EF4-FFF2-40B4-BE49-F238E27FC236}">
                  <a16:creationId xmlns:a16="http://schemas.microsoft.com/office/drawing/2014/main" id="{2B2D769C-5C70-4AE1-B8B2-BDED13B6D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1D80447-B068-4D68-8F67-C72761A52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A773E7B3-5778-470B-8BF1-DEE9CA194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5FE7164F-39D2-426B-AC5E-51CAA5BCD5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110864D3-2ED1-4B11-AD49-AED660E6A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17CE9E17-84B8-45E8-81B8-05B516EBD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92F2A78B-4191-4164-8A51-0551B12C1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B59EA929-F27D-43FC-8B74-D7063F4D4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65170C64-5500-4111-9F32-3CC0BF07C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F49D35D5-A3E7-42D8-9662-11A32C0D8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B06AE47C-748A-41FB-A99B-32820FA84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F15F2EE8-787F-4F49-BF17-82AE98EB3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DA12EAE6-CEF6-4DB8-8B8C-2D209C86C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560AA5BA-7BB1-47A6-818E-B12EA58FE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DF899BEE-3975-46EB-B60F-139ABA2E1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21B8C8F1-768E-46A7-A303-F1867EC84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8B58D728-38DC-444F-90A1-10FD8D288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23328CA4-841D-4CC3-975C-48A598EC3A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C9C2DF9A-E845-45FB-AB63-5873CFBAA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79AA02BC-DB57-4276-B40A-90FC4E48A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25" name="Rectangle 124">
            <a:extLst>
              <a:ext uri="{FF2B5EF4-FFF2-40B4-BE49-F238E27FC236}">
                <a16:creationId xmlns:a16="http://schemas.microsoft.com/office/drawing/2014/main" id="{78E826A1-B5D9-42FE-80FC-8C0F48AA3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AB58DEA5-15E4-4494-801D-2EB7F0F58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8" name="Freeform 5">
              <a:extLst>
                <a:ext uri="{FF2B5EF4-FFF2-40B4-BE49-F238E27FC236}">
                  <a16:creationId xmlns:a16="http://schemas.microsoft.com/office/drawing/2014/main" id="{BCD5FCFA-43B5-4D67-91C3-9498CD3BA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">
              <a:extLst>
                <a:ext uri="{FF2B5EF4-FFF2-40B4-BE49-F238E27FC236}">
                  <a16:creationId xmlns:a16="http://schemas.microsoft.com/office/drawing/2014/main" id="{9CB3CF32-3381-43BB-BAB8-552CBBC75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7">
              <a:extLst>
                <a:ext uri="{FF2B5EF4-FFF2-40B4-BE49-F238E27FC236}">
                  <a16:creationId xmlns:a16="http://schemas.microsoft.com/office/drawing/2014/main" id="{F3C3F391-9332-4F10-8393-EC46300D4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">
              <a:extLst>
                <a:ext uri="{FF2B5EF4-FFF2-40B4-BE49-F238E27FC236}">
                  <a16:creationId xmlns:a16="http://schemas.microsoft.com/office/drawing/2014/main" id="{AB84DA67-3B21-483B-8382-405D64716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9">
              <a:extLst>
                <a:ext uri="{FF2B5EF4-FFF2-40B4-BE49-F238E27FC236}">
                  <a16:creationId xmlns:a16="http://schemas.microsoft.com/office/drawing/2014/main" id="{BE3712AE-B7E3-476F-AEA1-7381904AF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0">
              <a:extLst>
                <a:ext uri="{FF2B5EF4-FFF2-40B4-BE49-F238E27FC236}">
                  <a16:creationId xmlns:a16="http://schemas.microsoft.com/office/drawing/2014/main" id="{67F5AB3A-6147-472B-88A1-B23BDEA7EE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1">
              <a:extLst>
                <a:ext uri="{FF2B5EF4-FFF2-40B4-BE49-F238E27FC236}">
                  <a16:creationId xmlns:a16="http://schemas.microsoft.com/office/drawing/2014/main" id="{9D71156C-715C-4953-8692-2CC4935D53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2">
              <a:extLst>
                <a:ext uri="{FF2B5EF4-FFF2-40B4-BE49-F238E27FC236}">
                  <a16:creationId xmlns:a16="http://schemas.microsoft.com/office/drawing/2014/main" id="{06C21CFC-F9BA-4867-ADE0-D0450FC57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3">
              <a:extLst>
                <a:ext uri="{FF2B5EF4-FFF2-40B4-BE49-F238E27FC236}">
                  <a16:creationId xmlns:a16="http://schemas.microsoft.com/office/drawing/2014/main" id="{501206D4-C7F0-44A8-AF63-D9BF6F8803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4">
              <a:extLst>
                <a:ext uri="{FF2B5EF4-FFF2-40B4-BE49-F238E27FC236}">
                  <a16:creationId xmlns:a16="http://schemas.microsoft.com/office/drawing/2014/main" id="{C36145A6-2743-4C33-B63B-D7E30E2F8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5">
              <a:extLst>
                <a:ext uri="{FF2B5EF4-FFF2-40B4-BE49-F238E27FC236}">
                  <a16:creationId xmlns:a16="http://schemas.microsoft.com/office/drawing/2014/main" id="{33E70A18-4FC8-497C-A96F-BF8406269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EC5E54BF-6ECD-4C4E-981F-27FDFA8A8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7">
              <a:extLst>
                <a:ext uri="{FF2B5EF4-FFF2-40B4-BE49-F238E27FC236}">
                  <a16:creationId xmlns:a16="http://schemas.microsoft.com/office/drawing/2014/main" id="{DE3C4A23-AAE2-4C0B-A347-284CA830F0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8">
              <a:extLst>
                <a:ext uri="{FF2B5EF4-FFF2-40B4-BE49-F238E27FC236}">
                  <a16:creationId xmlns:a16="http://schemas.microsoft.com/office/drawing/2014/main" id="{91964F5A-92C5-461E-9AC5-E3872C6C9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9">
              <a:extLst>
                <a:ext uri="{FF2B5EF4-FFF2-40B4-BE49-F238E27FC236}">
                  <a16:creationId xmlns:a16="http://schemas.microsoft.com/office/drawing/2014/main" id="{C5DDAAD4-2942-4922-B3AC-8A97CD9A1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20">
              <a:extLst>
                <a:ext uri="{FF2B5EF4-FFF2-40B4-BE49-F238E27FC236}">
                  <a16:creationId xmlns:a16="http://schemas.microsoft.com/office/drawing/2014/main" id="{5A949755-9B74-4AE3-B706-79F48B8FD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21">
              <a:extLst>
                <a:ext uri="{FF2B5EF4-FFF2-40B4-BE49-F238E27FC236}">
                  <a16:creationId xmlns:a16="http://schemas.microsoft.com/office/drawing/2014/main" id="{11C745CB-E804-4038-8D07-511F8DF5FD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22">
              <a:extLst>
                <a:ext uri="{FF2B5EF4-FFF2-40B4-BE49-F238E27FC236}">
                  <a16:creationId xmlns:a16="http://schemas.microsoft.com/office/drawing/2014/main" id="{C0DC94D3-C297-4266-8446-56E3ECEE5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23">
              <a:extLst>
                <a:ext uri="{FF2B5EF4-FFF2-40B4-BE49-F238E27FC236}">
                  <a16:creationId xmlns:a16="http://schemas.microsoft.com/office/drawing/2014/main" id="{4F50F396-96FC-41BE-B35D-AD6D37D37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148" name="Rectangle 147">
            <a:extLst>
              <a:ext uri="{FF2B5EF4-FFF2-40B4-BE49-F238E27FC236}">
                <a16:creationId xmlns:a16="http://schemas.microsoft.com/office/drawing/2014/main" id="{2C3C2A81-27C3-45B0-B6ED-A03BFDBD6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4204429"/>
          </a:xfrm>
          <a:prstGeom prst="rect">
            <a:avLst/>
          </a:prstGeom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6" name="Picture 35" descr="Chart, scatter chart&#10;&#10;Description automatically generated">
            <a:extLst>
              <a:ext uri="{FF2B5EF4-FFF2-40B4-BE49-F238E27FC236}">
                <a16:creationId xmlns:a16="http://schemas.microsoft.com/office/drawing/2014/main" id="{C8216F72-FD98-4CF0-BB31-A5F6E33916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742" y="1559348"/>
            <a:ext cx="3235407" cy="2153079"/>
          </a:xfrm>
          <a:prstGeom prst="rect">
            <a:avLst/>
          </a:prstGeom>
          <a:ln w="12700">
            <a:noFill/>
          </a:ln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D989161-366B-4D0D-B51F-25923A1E22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5189" y="1475038"/>
            <a:ext cx="2944368" cy="2097862"/>
          </a:xfrm>
          <a:prstGeom prst="rect">
            <a:avLst/>
          </a:prstGeom>
          <a:ln w="12700">
            <a:noFill/>
          </a:ln>
        </p:spPr>
      </p:pic>
      <p:pic>
        <p:nvPicPr>
          <p:cNvPr id="32" name="Picture 31" descr="Chart, histogram&#10;&#10;Description automatically generated">
            <a:extLst>
              <a:ext uri="{FF2B5EF4-FFF2-40B4-BE49-F238E27FC236}">
                <a16:creationId xmlns:a16="http://schemas.microsoft.com/office/drawing/2014/main" id="{5FB41B6D-F429-40C1-BE26-290D5AE53B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035" y="1369117"/>
            <a:ext cx="4244582" cy="2313296"/>
          </a:xfrm>
          <a:prstGeom prst="rect">
            <a:avLst/>
          </a:prstGeom>
          <a:ln w="12700">
            <a:noFill/>
          </a:ln>
        </p:spPr>
      </p:pic>
      <p:pic>
        <p:nvPicPr>
          <p:cNvPr id="5" name="Content Placeholder 4" descr="Chart, waterfall chart&#10;&#10;Description automatically generated">
            <a:extLst>
              <a:ext uri="{FF2B5EF4-FFF2-40B4-BE49-F238E27FC236}">
                <a16:creationId xmlns:a16="http://schemas.microsoft.com/office/drawing/2014/main" id="{42CFD4FA-C03C-4C8E-9C3B-5297CE75C7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0891"/>
            <a:ext cx="2890522" cy="1698181"/>
          </a:xfrm>
          <a:prstGeom prst="rect">
            <a:avLst/>
          </a:prstGeom>
          <a:ln w="12700">
            <a:noFill/>
          </a:ln>
        </p:spPr>
      </p:pic>
      <p:grpSp>
        <p:nvGrpSpPr>
          <p:cNvPr id="150" name="Group 149">
            <a:extLst>
              <a:ext uri="{FF2B5EF4-FFF2-40B4-BE49-F238E27FC236}">
                <a16:creationId xmlns:a16="http://schemas.microsoft.com/office/drawing/2014/main" id="{BC62E68F-9142-4E05-AB0E-E534CE58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51" name="Isosceles Triangle 39">
              <a:extLst>
                <a:ext uri="{FF2B5EF4-FFF2-40B4-BE49-F238E27FC236}">
                  <a16:creationId xmlns:a16="http://schemas.microsoft.com/office/drawing/2014/main" id="{3C802DC3-CD09-4D6D-83DF-A3C0D8AF8F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D0D793E7-05C8-49C9-A1A9-2E0FFB298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77AE021-E60F-42D8-B76C-AA1BB74D6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Exploratory Data Analysis 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EEB8F48-046E-4D65-BAF0-6D81A1D9C1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75338" y="28374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16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8555" y="2361310"/>
            <a:ext cx="6314242" cy="1610671"/>
          </a:xfrm>
        </p:spPr>
        <p:txBody>
          <a:bodyPr anchor="t">
            <a:normAutofit/>
          </a:bodyPr>
          <a:lstStyle/>
          <a:p>
            <a:pPr algn="l"/>
            <a:r>
              <a:rPr lang="en-CA" sz="6000" b="1" dirty="0">
                <a:solidFill>
                  <a:schemeClr val="bg1"/>
                </a:solidFill>
              </a:rPr>
              <a:t>Feature Engineering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296C56D-6ADB-4550-A6E1-527A1CC74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2" name="Imagem 31">
            <a:extLst>
              <a:ext uri="{FF2B5EF4-FFF2-40B4-BE49-F238E27FC236}">
                <a16:creationId xmlns:a16="http://schemas.microsoft.com/office/drawing/2014/main" id="{B081E379-D784-4CB5-87DE-61D053E4FAC4}"/>
              </a:ext>
            </a:extLst>
          </p:cNvPr>
          <p:cNvPicPr/>
          <p:nvPr/>
        </p:nvPicPr>
        <p:blipFill rotWithShape="1">
          <a:blip r:embed="rId5"/>
          <a:srcRect l="24341" t="21753" r="37559" b="5668"/>
          <a:stretch/>
        </p:blipFill>
        <p:spPr bwMode="auto">
          <a:xfrm>
            <a:off x="3344478" y="565150"/>
            <a:ext cx="6384203" cy="57586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Áudio 33">
            <a:hlinkClick r:id="" action="ppaction://media"/>
            <a:extLst>
              <a:ext uri="{FF2B5EF4-FFF2-40B4-BE49-F238E27FC236}">
                <a16:creationId xmlns:a16="http://schemas.microsoft.com/office/drawing/2014/main" id="{DF0A6466-AA6D-4E7B-8EA3-59636AA26E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938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594"/>
    </mc:Choice>
    <mc:Fallback xmlns="">
      <p:transition spd="slow" advTm="77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8555" y="2361310"/>
            <a:ext cx="6314242" cy="1610671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CA" sz="6000" b="1" dirty="0">
                <a:solidFill>
                  <a:schemeClr val="bg1"/>
                </a:solidFill>
              </a:rPr>
              <a:t>Algorithm Evaluation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Content Placeholder 6" descr="A picture containing table&#10;&#10;Description automatically generated">
            <a:extLst>
              <a:ext uri="{FF2B5EF4-FFF2-40B4-BE49-F238E27FC236}">
                <a16:creationId xmlns:a16="http://schemas.microsoft.com/office/drawing/2014/main" id="{6FBE4D2D-B352-4E68-B894-B9C360207A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884" y="376238"/>
            <a:ext cx="5740337" cy="5915807"/>
          </a:xfrm>
        </p:spPr>
      </p:pic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B956D5B0-F726-4A1B-95C9-CF0BDD4B8E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985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228"/>
    </mc:Choice>
    <mc:Fallback xmlns="">
      <p:transition spd="slow" advTm="69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8555" y="2361310"/>
            <a:ext cx="6314242" cy="1610671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CA" sz="6000" b="1" dirty="0">
                <a:solidFill>
                  <a:schemeClr val="bg1"/>
                </a:solidFill>
              </a:rPr>
              <a:t>Algorithm Evaluation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6E832C68-49B1-4A5B-B45D-822CAA4D0C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195" y="3086890"/>
            <a:ext cx="6708347" cy="3475045"/>
          </a:xfrm>
          <a:prstGeom prst="rect">
            <a:avLst/>
          </a:prstGeom>
        </p:spPr>
      </p:pic>
      <p:pic>
        <p:nvPicPr>
          <p:cNvPr id="58" name="Imagem 57">
            <a:extLst>
              <a:ext uri="{FF2B5EF4-FFF2-40B4-BE49-F238E27FC236}">
                <a16:creationId xmlns:a16="http://schemas.microsoft.com/office/drawing/2014/main" id="{FBFD5A68-652F-4E50-9086-8AF5134F8937}"/>
              </a:ext>
            </a:extLst>
          </p:cNvPr>
          <p:cNvPicPr/>
          <p:nvPr/>
        </p:nvPicPr>
        <p:blipFill rotWithShape="1">
          <a:blip r:embed="rId6"/>
          <a:srcRect l="20814" t="24786" r="44144" b="9328"/>
          <a:stretch/>
        </p:blipFill>
        <p:spPr bwMode="auto">
          <a:xfrm>
            <a:off x="1971676" y="803185"/>
            <a:ext cx="3956372" cy="44720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9" name="Áudio 58">
            <a:hlinkClick r:id="" action="ppaction://media"/>
            <a:extLst>
              <a:ext uri="{FF2B5EF4-FFF2-40B4-BE49-F238E27FC236}">
                <a16:creationId xmlns:a16="http://schemas.microsoft.com/office/drawing/2014/main" id="{C00B0E68-F67B-4A84-AC9E-B84B8575CC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61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409"/>
    </mc:Choice>
    <mc:Fallback xmlns="">
      <p:transition spd="slow" advTm="57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8555" y="2361310"/>
            <a:ext cx="6314242" cy="1610671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CA" sz="6000" b="1" dirty="0">
                <a:solidFill>
                  <a:schemeClr val="bg1"/>
                </a:solidFill>
              </a:rPr>
              <a:t>Algorithm Evaluation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F8D9B9F-1B3F-4F76-9270-B5D10E2C9B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655" y="1676905"/>
            <a:ext cx="5791702" cy="5166808"/>
          </a:xfrm>
          <a:prstGeom prst="rect">
            <a:avLst/>
          </a:prstGeom>
        </p:spPr>
      </p:pic>
      <p:pic>
        <p:nvPicPr>
          <p:cNvPr id="5" name="Content Placeholder 4" descr="A picture containing table&#10;&#10;Description automatically generated">
            <a:extLst>
              <a:ext uri="{FF2B5EF4-FFF2-40B4-BE49-F238E27FC236}">
                <a16:creationId xmlns:a16="http://schemas.microsoft.com/office/drawing/2014/main" id="{025821B3-C1BF-436C-9CBB-4FEE658622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194" y="-25495"/>
            <a:ext cx="5181150" cy="4767799"/>
          </a:xfr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43CDEB3C-BF03-491B-83A0-B6421B436E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8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793"/>
    </mc:Choice>
    <mc:Fallback xmlns="">
      <p:transition spd="slow" advTm="627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3C5918A-1DC5-4CF3-AA27-00AA3088A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786683A-6FD6-4BF7-B3B0-DC3976773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74788" y="-15796"/>
            <a:ext cx="7911916" cy="6889592"/>
          </a:xfrm>
          <a:custGeom>
            <a:avLst/>
            <a:gdLst>
              <a:gd name="connsiteX0" fmla="*/ 1144064 w 7911916"/>
              <a:gd name="connsiteY0" fmla="*/ 0 h 6889592"/>
              <a:gd name="connsiteX1" fmla="*/ 7911916 w 7911916"/>
              <a:gd name="connsiteY1" fmla="*/ 0 h 6889592"/>
              <a:gd name="connsiteX2" fmla="*/ 7911916 w 7911916"/>
              <a:gd name="connsiteY2" fmla="*/ 6889592 h 6889592"/>
              <a:gd name="connsiteX3" fmla="*/ 1282780 w 7911916"/>
              <a:gd name="connsiteY3" fmla="*/ 6889592 h 6889592"/>
              <a:gd name="connsiteX4" fmla="*/ 1021588 w 7911916"/>
              <a:gd name="connsiteY4" fmla="*/ 6461391 h 6889592"/>
              <a:gd name="connsiteX5" fmla="*/ 841264 w 7911916"/>
              <a:gd name="connsiteY5" fmla="*/ 370936 h 6889592"/>
              <a:gd name="connsiteX6" fmla="*/ 1119707 w 7911916"/>
              <a:gd name="connsiteY6" fmla="*/ 26053 h 688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1916" h="6889592">
                <a:moveTo>
                  <a:pt x="1144064" y="0"/>
                </a:moveTo>
                <a:lnTo>
                  <a:pt x="7911916" y="0"/>
                </a:lnTo>
                <a:lnTo>
                  <a:pt x="7911916" y="6889592"/>
                </a:lnTo>
                <a:lnTo>
                  <a:pt x="1282780" y="6889592"/>
                </a:lnTo>
                <a:lnTo>
                  <a:pt x="1021588" y="6461391"/>
                </a:lnTo>
                <a:cubicBezTo>
                  <a:pt x="-73086" y="4533675"/>
                  <a:pt x="-509682" y="2192905"/>
                  <a:pt x="841264" y="370936"/>
                </a:cubicBezTo>
                <a:cubicBezTo>
                  <a:pt x="928899" y="253509"/>
                  <a:pt x="1021859" y="138477"/>
                  <a:pt x="1119707" y="26053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5169E50-59FB-4AEE-B61D-44A882A4C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49750" y="-6726"/>
            <a:ext cx="5931659" cy="6871452"/>
          </a:xfrm>
          <a:custGeom>
            <a:avLst/>
            <a:gdLst>
              <a:gd name="connsiteX0" fmla="*/ 2429503 w 5931659"/>
              <a:gd name="connsiteY0" fmla="*/ 0 h 6871452"/>
              <a:gd name="connsiteX1" fmla="*/ 5931659 w 5931659"/>
              <a:gd name="connsiteY1" fmla="*/ 0 h 6871452"/>
              <a:gd name="connsiteX2" fmla="*/ 5931659 w 5931659"/>
              <a:gd name="connsiteY2" fmla="*/ 6871452 h 6871452"/>
              <a:gd name="connsiteX3" fmla="*/ 1302090 w 5931659"/>
              <a:gd name="connsiteY3" fmla="*/ 6871452 h 6871452"/>
              <a:gd name="connsiteX4" fmla="*/ 1257860 w 5931659"/>
              <a:gd name="connsiteY4" fmla="*/ 6820098 h 6871452"/>
              <a:gd name="connsiteX5" fmla="*/ 456609 w 5931659"/>
              <a:gd name="connsiteY5" fmla="*/ 1965059 h 6871452"/>
              <a:gd name="connsiteX6" fmla="*/ 2356353 w 5931659"/>
              <a:gd name="connsiteY6" fmla="*/ 42030 h 687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1659" h="6871452">
                <a:moveTo>
                  <a:pt x="2429503" y="0"/>
                </a:moveTo>
                <a:lnTo>
                  <a:pt x="5931659" y="0"/>
                </a:lnTo>
                <a:lnTo>
                  <a:pt x="5931659" y="6871452"/>
                </a:lnTo>
                <a:lnTo>
                  <a:pt x="1302090" y="6871452"/>
                </a:lnTo>
                <a:lnTo>
                  <a:pt x="1257860" y="6820098"/>
                </a:lnTo>
                <a:cubicBezTo>
                  <a:pt x="121068" y="5395213"/>
                  <a:pt x="-469022" y="3541076"/>
                  <a:pt x="456609" y="1965059"/>
                </a:cubicBezTo>
                <a:cubicBezTo>
                  <a:pt x="919425" y="1178905"/>
                  <a:pt x="1583566" y="524859"/>
                  <a:pt x="2356353" y="42030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7C30F0-5A38-4B60-B632-3AF7C2780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33528" y="-3116"/>
            <a:ext cx="6766974" cy="6864232"/>
          </a:xfrm>
          <a:custGeom>
            <a:avLst/>
            <a:gdLst>
              <a:gd name="connsiteX0" fmla="*/ 2135088 w 6766974"/>
              <a:gd name="connsiteY0" fmla="*/ 0 h 6864232"/>
              <a:gd name="connsiteX1" fmla="*/ 6766974 w 6766974"/>
              <a:gd name="connsiteY1" fmla="*/ 0 h 6864232"/>
              <a:gd name="connsiteX2" fmla="*/ 6766974 w 6766974"/>
              <a:gd name="connsiteY2" fmla="*/ 6864232 h 6864232"/>
              <a:gd name="connsiteX3" fmla="*/ 1128977 w 6766974"/>
              <a:gd name="connsiteY3" fmla="*/ 6864232 h 6864232"/>
              <a:gd name="connsiteX4" fmla="*/ 1004776 w 6766974"/>
              <a:gd name="connsiteY4" fmla="*/ 6687663 h 6864232"/>
              <a:gd name="connsiteX5" fmla="*/ 709736 w 6766974"/>
              <a:gd name="connsiteY5" fmla="*/ 1521351 h 6864232"/>
              <a:gd name="connsiteX6" fmla="*/ 1896284 w 6766974"/>
              <a:gd name="connsiteY6" fmla="*/ 197391 h 686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6974" h="6864232">
                <a:moveTo>
                  <a:pt x="2135088" y="0"/>
                </a:moveTo>
                <a:lnTo>
                  <a:pt x="6766974" y="0"/>
                </a:lnTo>
                <a:lnTo>
                  <a:pt x="6766974" y="6864232"/>
                </a:lnTo>
                <a:lnTo>
                  <a:pt x="1128977" y="6864232"/>
                </a:lnTo>
                <a:lnTo>
                  <a:pt x="1004776" y="6687663"/>
                </a:lnTo>
                <a:cubicBezTo>
                  <a:pt x="-54053" y="5122098"/>
                  <a:pt x="-463081" y="3202457"/>
                  <a:pt x="709736" y="1521351"/>
                </a:cubicBezTo>
                <a:cubicBezTo>
                  <a:pt x="1045443" y="1039181"/>
                  <a:pt x="1446565" y="592246"/>
                  <a:pt x="1896284" y="197391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00CBA5-3F2B-4AAC-9F86-99AFECC19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36" y="0"/>
            <a:ext cx="5238864" cy="6858000"/>
          </a:xfrm>
          <a:custGeom>
            <a:avLst/>
            <a:gdLst>
              <a:gd name="connsiteX0" fmla="*/ 2829115 w 5238864"/>
              <a:gd name="connsiteY0" fmla="*/ 0 h 6864726"/>
              <a:gd name="connsiteX1" fmla="*/ 5238864 w 5238864"/>
              <a:gd name="connsiteY1" fmla="*/ 0 h 6864726"/>
              <a:gd name="connsiteX2" fmla="*/ 5238864 w 5238864"/>
              <a:gd name="connsiteY2" fmla="*/ 6864726 h 6864726"/>
              <a:gd name="connsiteX3" fmla="*/ 1518091 w 5238864"/>
              <a:gd name="connsiteY3" fmla="*/ 6864726 h 6864726"/>
              <a:gd name="connsiteX4" fmla="*/ 1435414 w 5238864"/>
              <a:gd name="connsiteY4" fmla="*/ 6778879 h 6864726"/>
              <a:gd name="connsiteX5" fmla="*/ 406006 w 5238864"/>
              <a:gd name="connsiteY5" fmla="*/ 2093910 h 6864726"/>
              <a:gd name="connsiteX6" fmla="*/ 2559142 w 5238864"/>
              <a:gd name="connsiteY6" fmla="*/ 124487 h 686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8864" h="6864726">
                <a:moveTo>
                  <a:pt x="2829115" y="0"/>
                </a:moveTo>
                <a:lnTo>
                  <a:pt x="5238864" y="0"/>
                </a:lnTo>
                <a:lnTo>
                  <a:pt x="5238864" y="6864726"/>
                </a:lnTo>
                <a:lnTo>
                  <a:pt x="1518091" y="6864726"/>
                </a:lnTo>
                <a:lnTo>
                  <a:pt x="1435414" y="6778879"/>
                </a:lnTo>
                <a:cubicBezTo>
                  <a:pt x="226066" y="5476104"/>
                  <a:pt x="-499346" y="3635393"/>
                  <a:pt x="406006" y="2093910"/>
                </a:cubicBezTo>
                <a:cubicBezTo>
                  <a:pt x="907547" y="1241972"/>
                  <a:pt x="1674986" y="564513"/>
                  <a:pt x="2559142" y="12448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9BB42-8A1B-494A-82D5-BEB22A56E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4454" y="1123494"/>
            <a:ext cx="4559307" cy="4589717"/>
          </a:xfrm>
        </p:spPr>
        <p:txBody>
          <a:bodyPr>
            <a:normAutofit/>
          </a:bodyPr>
          <a:lstStyle/>
          <a:p>
            <a:pPr algn="l"/>
            <a:r>
              <a:rPr lang="en-CA" sz="7200" b="1" dirty="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584B-759F-49E0-A783-CAD60782F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577" y="794042"/>
            <a:ext cx="5427137" cy="5248622"/>
          </a:xfrm>
        </p:spPr>
        <p:txBody>
          <a:bodyPr>
            <a:normAutofit/>
          </a:bodyPr>
          <a:lstStyle/>
          <a:p>
            <a:r>
              <a:rPr lang="en-US" sz="1600" dirty="0"/>
              <a:t>The KNN model has the best level of accuracy, totaling 89%. </a:t>
            </a:r>
          </a:p>
          <a:p>
            <a:endParaRPr lang="en-US" sz="1600" dirty="0"/>
          </a:p>
          <a:p>
            <a:r>
              <a:rPr lang="en-US" sz="1600" dirty="0"/>
              <a:t>However, it is worth saying that the recall of the Logistic Regression model is 91% while  the recall of the KNN model is 88%.</a:t>
            </a:r>
          </a:p>
          <a:p>
            <a:endParaRPr lang="en-US" sz="1600" dirty="0"/>
          </a:p>
          <a:p>
            <a:r>
              <a:rPr lang="en-US" sz="1600" dirty="0"/>
              <a:t>Therefore,  as in this case it is very important to minimize the number of patients with cardiac condition who are classified as a healthy person, we considered picking the Logistic Regression model as well.</a:t>
            </a:r>
            <a:endParaRPr lang="en-CA" sz="1600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91740D67-ACAF-49D0-9FAA-B7F5703D22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43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485"/>
    </mc:Choice>
    <mc:Fallback xmlns="">
      <p:transition spd="slow" advTm="38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42495-94F3-45C5-9E48-D90A11B8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149" y="2368584"/>
            <a:ext cx="6959446" cy="166247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Deployment</a:t>
            </a:r>
            <a:br>
              <a:rPr lang="en-US" sz="6600" b="1" dirty="0"/>
            </a:br>
            <a:r>
              <a:rPr lang="en-US" dirty="0" err="1"/>
              <a:t>Github</a:t>
            </a:r>
            <a:r>
              <a:rPr lang="en-US" dirty="0"/>
              <a:t> &amp; Docker</a:t>
            </a:r>
            <a:endParaRPr lang="en-US" sz="6600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6083539-4943-420E-88FC-4F3FC56565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2501" y="31595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235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1DF84D-E7ED-4DB3-81C5-6077301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2509" y="574675"/>
            <a:ext cx="6677553" cy="1353310"/>
          </a:xfrm>
        </p:spPr>
        <p:txBody>
          <a:bodyPr anchor="b">
            <a:normAutofit/>
          </a:bodyPr>
          <a:lstStyle/>
          <a:p>
            <a:pPr algn="l"/>
            <a:r>
              <a:rPr lang="en-CA" sz="6600" dirty="0" err="1">
                <a:solidFill>
                  <a:schemeClr val="tx1"/>
                </a:solidFill>
              </a:rPr>
              <a:t>Github</a:t>
            </a:r>
            <a:endParaRPr lang="en-CA" sz="6600" dirty="0">
              <a:solidFill>
                <a:schemeClr val="tx1"/>
              </a:solidFill>
            </a:endParaRPr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01BAC7B-3DF6-400F-85EF-1160556C1F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167" y="1844675"/>
            <a:ext cx="6753754" cy="388243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F8D11C-2ADB-4314-8341-8FC2D2C6CC85}"/>
              </a:ext>
            </a:extLst>
          </p:cNvPr>
          <p:cNvSpPr txBox="1"/>
          <p:nvPr/>
        </p:nvSpPr>
        <p:spPr>
          <a:xfrm>
            <a:off x="3910287" y="6180931"/>
            <a:ext cx="7546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Access Link: </a:t>
            </a:r>
            <a:r>
              <a:rPr lang="en-CA" dirty="0">
                <a:hlinkClick r:id="rId5"/>
              </a:rPr>
              <a:t>https://github.com/umutcanasutlu/aidi2004-final-project</a:t>
            </a:r>
            <a:endParaRPr lang="en-CA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4C90EA7-0973-4045-B852-75BD794DA4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3411" y="37623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72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1DF84D-E7ED-4DB3-81C5-6077301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177" y="630936"/>
            <a:ext cx="6677553" cy="1353310"/>
          </a:xfrm>
        </p:spPr>
        <p:txBody>
          <a:bodyPr anchor="b">
            <a:normAutofit/>
          </a:bodyPr>
          <a:lstStyle/>
          <a:p>
            <a:pPr algn="l"/>
            <a:r>
              <a:rPr lang="en-CA" sz="3600" dirty="0">
                <a:solidFill>
                  <a:schemeClr val="tx1"/>
                </a:solidFill>
              </a:rPr>
              <a:t>Docker</a:t>
            </a:r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455AA37-7B7E-4220-89CB-5A07386AB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264" y="2117596"/>
            <a:ext cx="7636159" cy="3759753"/>
          </a:xfrm>
        </p:spPr>
      </p:pic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A3B409C-A5F5-41C4-AF1C-CD671E858A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0542" y="56515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2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9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A032A-EECF-4CE5-8E4B-15525E800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6600" b="1" dirty="0"/>
              <a:t>AGENDA</a:t>
            </a:r>
            <a:endParaRPr lang="en-CA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30429-53F1-452E-8AB5-59588D47C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549" y="953835"/>
            <a:ext cx="6281873" cy="5248622"/>
          </a:xfrm>
        </p:spPr>
        <p:txBody>
          <a:bodyPr>
            <a:normAutofit/>
          </a:bodyPr>
          <a:lstStyle/>
          <a:p>
            <a:r>
              <a:rPr lang="en-CA" sz="2400" dirty="0"/>
              <a:t>Importance of the Topic</a:t>
            </a:r>
          </a:p>
          <a:p>
            <a:r>
              <a:rPr lang="en-CA" sz="2400" dirty="0"/>
              <a:t>What is </a:t>
            </a:r>
            <a:r>
              <a:rPr lang="en-CA" sz="2400" dirty="0" err="1"/>
              <a:t>SafeHearts</a:t>
            </a:r>
            <a:r>
              <a:rPr lang="en-CA" sz="2400" dirty="0"/>
              <a:t>?</a:t>
            </a:r>
          </a:p>
          <a:p>
            <a:r>
              <a:rPr lang="en-CA" sz="2400" dirty="0"/>
              <a:t>How to use it? (Demo)</a:t>
            </a:r>
          </a:p>
          <a:p>
            <a:r>
              <a:rPr lang="en-CA" sz="2400" dirty="0"/>
              <a:t>Components</a:t>
            </a:r>
          </a:p>
          <a:p>
            <a:r>
              <a:rPr lang="en-CA" sz="2400" dirty="0"/>
              <a:t>How does it decide?</a:t>
            </a:r>
          </a:p>
          <a:p>
            <a:r>
              <a:rPr lang="en-CA" sz="2400" dirty="0"/>
              <a:t>Deployment</a:t>
            </a:r>
          </a:p>
          <a:p>
            <a:r>
              <a:rPr lang="en-CA" sz="2400" dirty="0"/>
              <a:t>Division of workload</a:t>
            </a:r>
          </a:p>
          <a:p>
            <a:r>
              <a:rPr lang="en-CA" sz="2400" dirty="0"/>
              <a:t>Project Plan</a:t>
            </a:r>
          </a:p>
          <a:p>
            <a:endParaRPr lang="en-CA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75EC957-C2CF-4FF6-99B5-5E0902ED58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949" y="46647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664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1DF84D-E7ED-4DB3-81C5-6077301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177" y="630936"/>
            <a:ext cx="6677553" cy="1353310"/>
          </a:xfrm>
        </p:spPr>
        <p:txBody>
          <a:bodyPr anchor="b">
            <a:normAutofit/>
          </a:bodyPr>
          <a:lstStyle/>
          <a:p>
            <a:pPr algn="l"/>
            <a:r>
              <a:rPr lang="en-CA" sz="3600" dirty="0">
                <a:solidFill>
                  <a:schemeClr val="tx1"/>
                </a:solidFill>
              </a:rPr>
              <a:t>Docker</a:t>
            </a:r>
          </a:p>
        </p:txBody>
      </p: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C3B8B84B-7A23-4282-B78E-E349C5E0FE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707" y="2616071"/>
            <a:ext cx="8375536" cy="2644905"/>
          </a:xfrm>
        </p:spPr>
      </p:pic>
      <p:pic>
        <p:nvPicPr>
          <p:cNvPr id="3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EA63206-FF03-4E96-B415-71D34AA0FC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6307" y="82022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3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55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1DF84D-E7ED-4DB3-81C5-6077301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177" y="630936"/>
            <a:ext cx="6677553" cy="1353310"/>
          </a:xfrm>
        </p:spPr>
        <p:txBody>
          <a:bodyPr anchor="b">
            <a:normAutofit/>
          </a:bodyPr>
          <a:lstStyle/>
          <a:p>
            <a:pPr algn="l"/>
            <a:r>
              <a:rPr lang="en-CA" sz="3600" dirty="0">
                <a:solidFill>
                  <a:schemeClr val="tx1"/>
                </a:solidFill>
              </a:rPr>
              <a:t>Docker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D77BCB1-D9B6-4448-B7F0-77D9AFE935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175" y="2224086"/>
            <a:ext cx="6677025" cy="3763966"/>
          </a:xfr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9F30856-1139-4C32-A775-2EA562B67A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6281" y="53727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85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D8F1113-2E3C-46E3-B54F-B7F421EEF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65DDECC-A11E-434E-87B2-8997CD383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B54A4D14-513F-4121-92D3-5CCB46896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6C3411F1-AD17-499D-AFEF-2F300F6DF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60BF2CBE-B1E9-4C42-89DC-C35E4E651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72C95A87-DCDB-41C4-B774-744B3ECBE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BCB97515-32FF-43A6-A51C-B140193AB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9C6379D3-7045-4B76-9409-6D23D753D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7C324CDD-B30F-47DD-8627-E2171D5E8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61B1C1DE-4201-4989-BE65-41ADC2472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0A9092BE-A36C-4833-8E71-2850F4AF7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806398CC-D327-4E06-838C-31119BD56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1E3F0C5B-76A9-4A8F-A1CB-35C0DE83A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70A741CC-E736-448A-A94E-5C8BB9711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202722D1-549B-407E-BF75-2A1E8DB5B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5CA8D742-18BD-41B5-9C00-FCFFAED257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8BF81081-4C33-488E-A37E-B95567D0B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462F0DE0-CEBA-420B-8032-FB60893B8E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79C8D19E-E3D6-45A6-BCA2-5918A37D7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43280283-E04A-43CA-BFA1-F285486A2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38328CB6-0FC5-4AEA-BC7E-489267CB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81BA29-C309-49F6-878F-640093FFC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292" y="4353445"/>
            <a:ext cx="8657667" cy="1563849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dirty="0">
                <a:solidFill>
                  <a:schemeClr val="tx2"/>
                </a:solidFill>
              </a:rPr>
              <a:t>Division of Workload</a:t>
            </a:r>
          </a:p>
        </p:txBody>
      </p:sp>
      <p:sp>
        <p:nvSpPr>
          <p:cNvPr id="58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892384" y="4386808"/>
            <a:ext cx="407233" cy="35106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6E168E2-3256-43A5-9298-9E5A6AE8F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2847" y="954593"/>
            <a:ext cx="6086306" cy="3432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9B64993-B6E8-435A-95B5-1EB87C063C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0147372"/>
              </p:ext>
            </p:extLst>
          </p:nvPr>
        </p:nvGraphicFramePr>
        <p:xfrm>
          <a:off x="3215640" y="1236274"/>
          <a:ext cx="5760719" cy="28688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45575">
                  <a:extLst>
                    <a:ext uri="{9D8B030D-6E8A-4147-A177-3AD203B41FA5}">
                      <a16:colId xmlns:a16="http://schemas.microsoft.com/office/drawing/2014/main" val="129245115"/>
                    </a:ext>
                  </a:extLst>
                </a:gridCol>
                <a:gridCol w="2115144">
                  <a:extLst>
                    <a:ext uri="{9D8B030D-6E8A-4147-A177-3AD203B41FA5}">
                      <a16:colId xmlns:a16="http://schemas.microsoft.com/office/drawing/2014/main" val="1085566431"/>
                    </a:ext>
                  </a:extLst>
                </a:gridCol>
              </a:tblGrid>
              <a:tr h="409837"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Task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Member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3315394912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 dirty="0"/>
                        <a:t>Flask and UI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Umutcan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771648993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 dirty="0"/>
                        <a:t>Machine Learning &amp; EDA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Ramon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4079349286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/>
                        <a:t>Docker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Umutcan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280768213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/>
                        <a:t>Report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Ramon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386365372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/>
                        <a:t>Presentation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Umutcan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2160371984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/>
                        <a:t>Presenting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dirty="0"/>
                        <a:t>Together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483443541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15AB7FB-5FE9-43C0-9538-9804F198C1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5051" y="46437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29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0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25" name="Rectangle 124">
            <a:extLst>
              <a:ext uri="{FF2B5EF4-FFF2-40B4-BE49-F238E27FC236}">
                <a16:creationId xmlns:a16="http://schemas.microsoft.com/office/drawing/2014/main" id="{3904BE49-D42F-4F46-B6D8-2F3171216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D57C06C8-18BE-4336-B9E0-3E15ACC93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8" name="Freeform 5">
              <a:extLst>
                <a:ext uri="{FF2B5EF4-FFF2-40B4-BE49-F238E27FC236}">
                  <a16:creationId xmlns:a16="http://schemas.microsoft.com/office/drawing/2014/main" id="{C1C39E9B-4917-47D7-B9CB-56480F887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">
              <a:extLst>
                <a:ext uri="{FF2B5EF4-FFF2-40B4-BE49-F238E27FC236}">
                  <a16:creationId xmlns:a16="http://schemas.microsoft.com/office/drawing/2014/main" id="{5F7200AE-DDFE-46D2-ABCA-99906B970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7">
              <a:extLst>
                <a:ext uri="{FF2B5EF4-FFF2-40B4-BE49-F238E27FC236}">
                  <a16:creationId xmlns:a16="http://schemas.microsoft.com/office/drawing/2014/main" id="{CAC40760-2393-4FAE-9A58-F4CDC0671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">
              <a:extLst>
                <a:ext uri="{FF2B5EF4-FFF2-40B4-BE49-F238E27FC236}">
                  <a16:creationId xmlns:a16="http://schemas.microsoft.com/office/drawing/2014/main" id="{1080422B-1649-4C8E-9459-421424360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9">
              <a:extLst>
                <a:ext uri="{FF2B5EF4-FFF2-40B4-BE49-F238E27FC236}">
                  <a16:creationId xmlns:a16="http://schemas.microsoft.com/office/drawing/2014/main" id="{0136A7BD-0DB3-401B-A6AB-38BD30D10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0">
              <a:extLst>
                <a:ext uri="{FF2B5EF4-FFF2-40B4-BE49-F238E27FC236}">
                  <a16:creationId xmlns:a16="http://schemas.microsoft.com/office/drawing/2014/main" id="{FD037346-242B-41AF-8CF5-C35284CA2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1">
              <a:extLst>
                <a:ext uri="{FF2B5EF4-FFF2-40B4-BE49-F238E27FC236}">
                  <a16:creationId xmlns:a16="http://schemas.microsoft.com/office/drawing/2014/main" id="{238EBF94-0BBF-4BAE-AE27-729E3AC13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2">
              <a:extLst>
                <a:ext uri="{FF2B5EF4-FFF2-40B4-BE49-F238E27FC236}">
                  <a16:creationId xmlns:a16="http://schemas.microsoft.com/office/drawing/2014/main" id="{3940EFD7-EB1A-47AF-9DC9-7D4FCC601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3">
              <a:extLst>
                <a:ext uri="{FF2B5EF4-FFF2-40B4-BE49-F238E27FC236}">
                  <a16:creationId xmlns:a16="http://schemas.microsoft.com/office/drawing/2014/main" id="{6BAA7A10-98A8-4931-9BE2-B573EB376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4">
              <a:extLst>
                <a:ext uri="{FF2B5EF4-FFF2-40B4-BE49-F238E27FC236}">
                  <a16:creationId xmlns:a16="http://schemas.microsoft.com/office/drawing/2014/main" id="{420223F5-34A9-4388-AF7B-38C76242F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5">
              <a:extLst>
                <a:ext uri="{FF2B5EF4-FFF2-40B4-BE49-F238E27FC236}">
                  <a16:creationId xmlns:a16="http://schemas.microsoft.com/office/drawing/2014/main" id="{3CC9C746-C646-4363-B3D3-349B5C18C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3EAA5BC5-AB13-4C8E-9D9D-05DE777C5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7">
              <a:extLst>
                <a:ext uri="{FF2B5EF4-FFF2-40B4-BE49-F238E27FC236}">
                  <a16:creationId xmlns:a16="http://schemas.microsoft.com/office/drawing/2014/main" id="{500FC397-0569-4EC4-926A-DDD62AC49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8">
              <a:extLst>
                <a:ext uri="{FF2B5EF4-FFF2-40B4-BE49-F238E27FC236}">
                  <a16:creationId xmlns:a16="http://schemas.microsoft.com/office/drawing/2014/main" id="{284FF041-FE7D-47CD-830F-7FABF41C7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9">
              <a:extLst>
                <a:ext uri="{FF2B5EF4-FFF2-40B4-BE49-F238E27FC236}">
                  <a16:creationId xmlns:a16="http://schemas.microsoft.com/office/drawing/2014/main" id="{224154F3-CDFE-4FFF-92E4-ECEACF4A6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20">
              <a:extLst>
                <a:ext uri="{FF2B5EF4-FFF2-40B4-BE49-F238E27FC236}">
                  <a16:creationId xmlns:a16="http://schemas.microsoft.com/office/drawing/2014/main" id="{CCE7404D-AA5A-4B82-A875-07F35D7C2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21">
              <a:extLst>
                <a:ext uri="{FF2B5EF4-FFF2-40B4-BE49-F238E27FC236}">
                  <a16:creationId xmlns:a16="http://schemas.microsoft.com/office/drawing/2014/main" id="{526B6FED-4F20-4070-95B4-FF6F439E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22">
              <a:extLst>
                <a:ext uri="{FF2B5EF4-FFF2-40B4-BE49-F238E27FC236}">
                  <a16:creationId xmlns:a16="http://schemas.microsoft.com/office/drawing/2014/main" id="{3A75958D-1716-4B5A-A745-AFA4962FA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23">
              <a:extLst>
                <a:ext uri="{FF2B5EF4-FFF2-40B4-BE49-F238E27FC236}">
                  <a16:creationId xmlns:a16="http://schemas.microsoft.com/office/drawing/2014/main" id="{531A2051-17DE-4E9D-9EA6-026B97B1A9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8" name="Rectangle 147">
            <a:extLst>
              <a:ext uri="{FF2B5EF4-FFF2-40B4-BE49-F238E27FC236}">
                <a16:creationId xmlns:a16="http://schemas.microsoft.com/office/drawing/2014/main" id="{CE0642A0-80D3-4F37-8249-A07E6F382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680" y="-6706"/>
            <a:ext cx="12194680" cy="41277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6">
            <a:extLst>
              <a:ext uri="{FF2B5EF4-FFF2-40B4-BE49-F238E27FC236}">
                <a16:creationId xmlns:a16="http://schemas.microsoft.com/office/drawing/2014/main" id="{261B24E2-F556-4B44-88B4-439118C8EB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979" y="1125194"/>
            <a:ext cx="11552981" cy="2117134"/>
          </a:xfrm>
          <a:prstGeom prst="rect">
            <a:avLst/>
          </a:prstGeom>
          <a:ln w="12700">
            <a:noFill/>
          </a:ln>
        </p:spPr>
      </p:pic>
      <p:grpSp>
        <p:nvGrpSpPr>
          <p:cNvPr id="150" name="Group 149">
            <a:extLst>
              <a:ext uri="{FF2B5EF4-FFF2-40B4-BE49-F238E27FC236}">
                <a16:creationId xmlns:a16="http://schemas.microsoft.com/office/drawing/2014/main" id="{FA760135-24A9-40C9-B45F-2EB5B642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51" name="Isosceles Triangle 39">
              <a:extLst>
                <a:ext uri="{FF2B5EF4-FFF2-40B4-BE49-F238E27FC236}">
                  <a16:creationId xmlns:a16="http://schemas.microsoft.com/office/drawing/2014/main" id="{20E3CEE0-0CB3-421F-99FC-4585E6243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4346BB80-2556-4779-9642-5706CAA33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D783F3-1F79-4F09-9D5C-05FA0F6B9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7"/>
            <a:ext cx="8833655" cy="1007233"/>
          </a:xfrm>
        </p:spPr>
        <p:txBody>
          <a:bodyPr vert="horz" lIns="228600" tIns="228600" rIns="228600" bIns="0" rtlCol="0" anchor="b">
            <a:no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Project Plan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3239BF6-FF5A-4FFD-B2DC-D3937764A2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0022" y="37433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8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42495-94F3-45C5-9E48-D90A11B8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277" y="2061838"/>
            <a:ext cx="6959446" cy="2337442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Thank you for your attention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C68EA18-7298-42E5-950E-4E1C82E0E9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9014" y="43273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38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7AE021-E60F-42D8-B76C-AA1BB74D6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75" y="960120"/>
            <a:ext cx="4379179" cy="4171278"/>
          </a:xfrm>
        </p:spPr>
        <p:txBody>
          <a:bodyPr>
            <a:normAutofit/>
          </a:bodyPr>
          <a:lstStyle/>
          <a:p>
            <a:pPr algn="r"/>
            <a:r>
              <a:rPr lang="en-CA" sz="6600" dirty="0">
                <a:solidFill>
                  <a:schemeClr val="tx1"/>
                </a:solidFill>
              </a:rPr>
              <a:t>Importance of the topic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52263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FBA2C-412B-4647-8855-7FFB563A7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164" y="960120"/>
            <a:ext cx="6518274" cy="4171278"/>
          </a:xfrm>
        </p:spPr>
        <p:txBody>
          <a:bodyPr>
            <a:normAutofit/>
          </a:bodyPr>
          <a:lstStyle/>
          <a:p>
            <a:r>
              <a:rPr lang="en-CA" sz="2400" dirty="0"/>
              <a:t>Heart diseases is the leading cause of death for people in USA, second in Canada.</a:t>
            </a:r>
          </a:p>
          <a:p>
            <a:endParaRPr lang="en-CA" sz="2400" dirty="0"/>
          </a:p>
          <a:p>
            <a:r>
              <a:rPr lang="en-CA" sz="2400" dirty="0"/>
              <a:t>Every hour 12 Canadian adults above age 20 diagnosed with hearth disease die.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BD68F90-BF3E-4E2D-BEEF-51116BA8EE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8319" y="47275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9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1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3C5918A-1DC5-4CF3-AA27-00AA3088A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786683A-6FD6-4BF7-B3B0-DC3976773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74788" y="-15796"/>
            <a:ext cx="7911916" cy="6889592"/>
          </a:xfrm>
          <a:custGeom>
            <a:avLst/>
            <a:gdLst>
              <a:gd name="connsiteX0" fmla="*/ 1144064 w 7911916"/>
              <a:gd name="connsiteY0" fmla="*/ 0 h 6889592"/>
              <a:gd name="connsiteX1" fmla="*/ 7911916 w 7911916"/>
              <a:gd name="connsiteY1" fmla="*/ 0 h 6889592"/>
              <a:gd name="connsiteX2" fmla="*/ 7911916 w 7911916"/>
              <a:gd name="connsiteY2" fmla="*/ 6889592 h 6889592"/>
              <a:gd name="connsiteX3" fmla="*/ 1282780 w 7911916"/>
              <a:gd name="connsiteY3" fmla="*/ 6889592 h 6889592"/>
              <a:gd name="connsiteX4" fmla="*/ 1021588 w 7911916"/>
              <a:gd name="connsiteY4" fmla="*/ 6461391 h 6889592"/>
              <a:gd name="connsiteX5" fmla="*/ 841264 w 7911916"/>
              <a:gd name="connsiteY5" fmla="*/ 370936 h 6889592"/>
              <a:gd name="connsiteX6" fmla="*/ 1119707 w 7911916"/>
              <a:gd name="connsiteY6" fmla="*/ 26053 h 688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1916" h="6889592">
                <a:moveTo>
                  <a:pt x="1144064" y="0"/>
                </a:moveTo>
                <a:lnTo>
                  <a:pt x="7911916" y="0"/>
                </a:lnTo>
                <a:lnTo>
                  <a:pt x="7911916" y="6889592"/>
                </a:lnTo>
                <a:lnTo>
                  <a:pt x="1282780" y="6889592"/>
                </a:lnTo>
                <a:lnTo>
                  <a:pt x="1021588" y="6461391"/>
                </a:lnTo>
                <a:cubicBezTo>
                  <a:pt x="-73086" y="4533675"/>
                  <a:pt x="-509682" y="2192905"/>
                  <a:pt x="841264" y="370936"/>
                </a:cubicBezTo>
                <a:cubicBezTo>
                  <a:pt x="928899" y="253509"/>
                  <a:pt x="1021859" y="138477"/>
                  <a:pt x="1119707" y="26053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5169E50-59FB-4AEE-B61D-44A882A4C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49750" y="-6726"/>
            <a:ext cx="5931659" cy="6871452"/>
          </a:xfrm>
          <a:custGeom>
            <a:avLst/>
            <a:gdLst>
              <a:gd name="connsiteX0" fmla="*/ 2429503 w 5931659"/>
              <a:gd name="connsiteY0" fmla="*/ 0 h 6871452"/>
              <a:gd name="connsiteX1" fmla="*/ 5931659 w 5931659"/>
              <a:gd name="connsiteY1" fmla="*/ 0 h 6871452"/>
              <a:gd name="connsiteX2" fmla="*/ 5931659 w 5931659"/>
              <a:gd name="connsiteY2" fmla="*/ 6871452 h 6871452"/>
              <a:gd name="connsiteX3" fmla="*/ 1302090 w 5931659"/>
              <a:gd name="connsiteY3" fmla="*/ 6871452 h 6871452"/>
              <a:gd name="connsiteX4" fmla="*/ 1257860 w 5931659"/>
              <a:gd name="connsiteY4" fmla="*/ 6820098 h 6871452"/>
              <a:gd name="connsiteX5" fmla="*/ 456609 w 5931659"/>
              <a:gd name="connsiteY5" fmla="*/ 1965059 h 6871452"/>
              <a:gd name="connsiteX6" fmla="*/ 2356353 w 5931659"/>
              <a:gd name="connsiteY6" fmla="*/ 42030 h 687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1659" h="6871452">
                <a:moveTo>
                  <a:pt x="2429503" y="0"/>
                </a:moveTo>
                <a:lnTo>
                  <a:pt x="5931659" y="0"/>
                </a:lnTo>
                <a:lnTo>
                  <a:pt x="5931659" y="6871452"/>
                </a:lnTo>
                <a:lnTo>
                  <a:pt x="1302090" y="6871452"/>
                </a:lnTo>
                <a:lnTo>
                  <a:pt x="1257860" y="6820098"/>
                </a:lnTo>
                <a:cubicBezTo>
                  <a:pt x="121068" y="5395213"/>
                  <a:pt x="-469022" y="3541076"/>
                  <a:pt x="456609" y="1965059"/>
                </a:cubicBezTo>
                <a:cubicBezTo>
                  <a:pt x="919425" y="1178905"/>
                  <a:pt x="1583566" y="524859"/>
                  <a:pt x="2356353" y="42030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7C30F0-5A38-4B60-B632-3AF7C2780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33528" y="-3116"/>
            <a:ext cx="6766974" cy="6864232"/>
          </a:xfrm>
          <a:custGeom>
            <a:avLst/>
            <a:gdLst>
              <a:gd name="connsiteX0" fmla="*/ 2135088 w 6766974"/>
              <a:gd name="connsiteY0" fmla="*/ 0 h 6864232"/>
              <a:gd name="connsiteX1" fmla="*/ 6766974 w 6766974"/>
              <a:gd name="connsiteY1" fmla="*/ 0 h 6864232"/>
              <a:gd name="connsiteX2" fmla="*/ 6766974 w 6766974"/>
              <a:gd name="connsiteY2" fmla="*/ 6864232 h 6864232"/>
              <a:gd name="connsiteX3" fmla="*/ 1128977 w 6766974"/>
              <a:gd name="connsiteY3" fmla="*/ 6864232 h 6864232"/>
              <a:gd name="connsiteX4" fmla="*/ 1004776 w 6766974"/>
              <a:gd name="connsiteY4" fmla="*/ 6687663 h 6864232"/>
              <a:gd name="connsiteX5" fmla="*/ 709736 w 6766974"/>
              <a:gd name="connsiteY5" fmla="*/ 1521351 h 6864232"/>
              <a:gd name="connsiteX6" fmla="*/ 1896284 w 6766974"/>
              <a:gd name="connsiteY6" fmla="*/ 197391 h 686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6974" h="6864232">
                <a:moveTo>
                  <a:pt x="2135088" y="0"/>
                </a:moveTo>
                <a:lnTo>
                  <a:pt x="6766974" y="0"/>
                </a:lnTo>
                <a:lnTo>
                  <a:pt x="6766974" y="6864232"/>
                </a:lnTo>
                <a:lnTo>
                  <a:pt x="1128977" y="6864232"/>
                </a:lnTo>
                <a:lnTo>
                  <a:pt x="1004776" y="6687663"/>
                </a:lnTo>
                <a:cubicBezTo>
                  <a:pt x="-54053" y="5122098"/>
                  <a:pt x="-463081" y="3202457"/>
                  <a:pt x="709736" y="1521351"/>
                </a:cubicBezTo>
                <a:cubicBezTo>
                  <a:pt x="1045443" y="1039181"/>
                  <a:pt x="1446565" y="592246"/>
                  <a:pt x="1896284" y="197391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00CBA5-3F2B-4AAC-9F86-99AFECC19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36" y="0"/>
            <a:ext cx="5238864" cy="6858000"/>
          </a:xfrm>
          <a:custGeom>
            <a:avLst/>
            <a:gdLst>
              <a:gd name="connsiteX0" fmla="*/ 2829115 w 5238864"/>
              <a:gd name="connsiteY0" fmla="*/ 0 h 6864726"/>
              <a:gd name="connsiteX1" fmla="*/ 5238864 w 5238864"/>
              <a:gd name="connsiteY1" fmla="*/ 0 h 6864726"/>
              <a:gd name="connsiteX2" fmla="*/ 5238864 w 5238864"/>
              <a:gd name="connsiteY2" fmla="*/ 6864726 h 6864726"/>
              <a:gd name="connsiteX3" fmla="*/ 1518091 w 5238864"/>
              <a:gd name="connsiteY3" fmla="*/ 6864726 h 6864726"/>
              <a:gd name="connsiteX4" fmla="*/ 1435414 w 5238864"/>
              <a:gd name="connsiteY4" fmla="*/ 6778879 h 6864726"/>
              <a:gd name="connsiteX5" fmla="*/ 406006 w 5238864"/>
              <a:gd name="connsiteY5" fmla="*/ 2093910 h 6864726"/>
              <a:gd name="connsiteX6" fmla="*/ 2559142 w 5238864"/>
              <a:gd name="connsiteY6" fmla="*/ 124487 h 686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8864" h="6864726">
                <a:moveTo>
                  <a:pt x="2829115" y="0"/>
                </a:moveTo>
                <a:lnTo>
                  <a:pt x="5238864" y="0"/>
                </a:lnTo>
                <a:lnTo>
                  <a:pt x="5238864" y="6864726"/>
                </a:lnTo>
                <a:lnTo>
                  <a:pt x="1518091" y="6864726"/>
                </a:lnTo>
                <a:lnTo>
                  <a:pt x="1435414" y="6778879"/>
                </a:lnTo>
                <a:cubicBezTo>
                  <a:pt x="226066" y="5476104"/>
                  <a:pt x="-499346" y="3635393"/>
                  <a:pt x="406006" y="2093910"/>
                </a:cubicBezTo>
                <a:cubicBezTo>
                  <a:pt x="907547" y="1241972"/>
                  <a:pt x="1674986" y="564513"/>
                  <a:pt x="2559142" y="12448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9BB42-8A1B-494A-82D5-BEB22A56E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4454" y="1123494"/>
            <a:ext cx="4559307" cy="4589717"/>
          </a:xfrm>
        </p:spPr>
        <p:txBody>
          <a:bodyPr>
            <a:normAutofit/>
          </a:bodyPr>
          <a:lstStyle/>
          <a:p>
            <a:pPr algn="l"/>
            <a:r>
              <a:rPr lang="en-CA" sz="6600" b="1" dirty="0"/>
              <a:t>What is </a:t>
            </a:r>
            <a:r>
              <a:rPr lang="en-CA" sz="6600" b="1" dirty="0" err="1"/>
              <a:t>SafeHearts</a:t>
            </a:r>
            <a:r>
              <a:rPr lang="en-CA" sz="6600" b="1" dirty="0"/>
              <a:t>?</a:t>
            </a:r>
            <a:endParaRPr lang="en-CA" sz="7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584B-759F-49E0-A783-CAD60782F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577" y="794042"/>
            <a:ext cx="5427137" cy="5248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800" dirty="0">
                <a:solidFill>
                  <a:srgbClr val="FF0000"/>
                </a:solidFill>
              </a:rPr>
              <a:t>Objective</a:t>
            </a:r>
            <a:endParaRPr lang="en-CA" sz="1600" dirty="0">
              <a:solidFill>
                <a:srgbClr val="FF0000"/>
              </a:solidFill>
            </a:endParaRPr>
          </a:p>
          <a:p>
            <a:r>
              <a:rPr lang="en-CA" sz="1600" dirty="0"/>
              <a:t>Heart Disease Detection System</a:t>
            </a:r>
          </a:p>
          <a:p>
            <a:endParaRPr lang="en-CA" sz="1600" dirty="0"/>
          </a:p>
          <a:p>
            <a:pPr marL="0" indent="0">
              <a:buNone/>
            </a:pPr>
            <a:r>
              <a:rPr lang="en-CA" sz="2400" dirty="0">
                <a:solidFill>
                  <a:srgbClr val="FF0000"/>
                </a:solidFill>
              </a:rPr>
              <a:t>Data</a:t>
            </a:r>
            <a:endParaRPr lang="en-CA" sz="1600" dirty="0">
              <a:solidFill>
                <a:srgbClr val="FF0000"/>
              </a:solidFill>
            </a:endParaRPr>
          </a:p>
          <a:p>
            <a:r>
              <a:rPr lang="en-CA" sz="1600" dirty="0"/>
              <a:t>UCI Dataset with 76 attributes, but all published experiments and subsets use 14 of them</a:t>
            </a:r>
          </a:p>
          <a:p>
            <a:pPr marL="0" indent="0">
              <a:buNone/>
            </a:pPr>
            <a:r>
              <a:rPr lang="en-CA" sz="1400" dirty="0">
                <a:hlinkClick r:id="rId4"/>
              </a:rPr>
              <a:t>https://www.kaggle.com/ronitf/heart-disease-uci</a:t>
            </a:r>
            <a:endParaRPr lang="en-CA" sz="1400" dirty="0"/>
          </a:p>
          <a:p>
            <a:r>
              <a:rPr lang="en-CA" sz="1600" dirty="0"/>
              <a:t>Age, sex, resting blood pressure</a:t>
            </a:r>
          </a:p>
          <a:p>
            <a:endParaRPr lang="en-CA" sz="16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BD04475-F2FC-4E78-83D4-C0B40F6628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4895" y="54724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680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7AE021-E60F-42D8-B76C-AA1BB74D6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" y="960120"/>
            <a:ext cx="4485756" cy="4171278"/>
          </a:xfrm>
        </p:spPr>
        <p:txBody>
          <a:bodyPr>
            <a:normAutofit/>
          </a:bodyPr>
          <a:lstStyle/>
          <a:p>
            <a:pPr algn="r"/>
            <a:r>
              <a:rPr lang="en-CA" sz="6400" dirty="0">
                <a:solidFill>
                  <a:schemeClr val="tx1"/>
                </a:solidFill>
              </a:rPr>
              <a:t>Components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52263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FBA2C-412B-4647-8855-7FFB563A7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164" y="960120"/>
            <a:ext cx="5511800" cy="4171278"/>
          </a:xfrm>
        </p:spPr>
        <p:txBody>
          <a:bodyPr>
            <a:normAutofit/>
          </a:bodyPr>
          <a:lstStyle/>
          <a:p>
            <a:r>
              <a:rPr lang="en-CA" dirty="0"/>
              <a:t>API (Flask)</a:t>
            </a:r>
          </a:p>
          <a:p>
            <a:r>
              <a:rPr lang="en-CA" dirty="0"/>
              <a:t>User interface (HTML / CSS)</a:t>
            </a:r>
          </a:p>
          <a:p>
            <a:r>
              <a:rPr lang="en-CA" dirty="0"/>
              <a:t>Model (Machine Learning)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4D3559-46B3-42D6-A8CE-E3528904E6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3881" y="3214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893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42495-94F3-45C5-9E48-D90A11B8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149" y="2368584"/>
            <a:ext cx="6959446" cy="166247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API</a:t>
            </a:r>
            <a:br>
              <a:rPr lang="en-US" sz="6600" b="1" dirty="0"/>
            </a:br>
            <a:r>
              <a:rPr lang="en-US" dirty="0"/>
              <a:t>Flask</a:t>
            </a:r>
            <a:endParaRPr lang="en-US" sz="6600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FED8AFE-C4DA-4BF7-B8EC-2F63C1E6D4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991" y="3987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52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8555" y="2361310"/>
            <a:ext cx="6314242" cy="1610671"/>
          </a:xfrm>
        </p:spPr>
        <p:txBody>
          <a:bodyPr anchor="t">
            <a:normAutofit/>
          </a:bodyPr>
          <a:lstStyle/>
          <a:p>
            <a:r>
              <a:rPr lang="en-CA" sz="6000" b="1" dirty="0">
                <a:solidFill>
                  <a:schemeClr val="bg1"/>
                </a:solidFill>
              </a:rPr>
              <a:t>API (Flask)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6A9102C9-84B3-4EC9-8411-F791D5937A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938" y="610287"/>
            <a:ext cx="5285277" cy="5538419"/>
          </a:xfr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7ABDAF1-CBC4-4F77-8579-D1F90662D5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9918" y="3214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958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42495-94F3-45C5-9E48-D90A11B8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149" y="2368584"/>
            <a:ext cx="6959446" cy="166247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User Interface</a:t>
            </a:r>
            <a:br>
              <a:rPr lang="en-US" sz="6600" b="1" dirty="0"/>
            </a:br>
            <a:r>
              <a:rPr lang="en-US" dirty="0"/>
              <a:t>HTML5 / CSS3</a:t>
            </a:r>
            <a:endParaRPr lang="en-US" sz="6600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0A50F3A-D0CF-4429-8A6F-9B7B1E5A63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5670" y="36889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28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62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970A98CA-71CF-41CD-937B-850795886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F326EE7-A508-4EF7-AFBF-63D7A596E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9" name="Freeform 5">
              <a:extLst>
                <a:ext uri="{FF2B5EF4-FFF2-40B4-BE49-F238E27FC236}">
                  <a16:creationId xmlns:a16="http://schemas.microsoft.com/office/drawing/2014/main" id="{E5D2B1BD-1F12-4523-A9CC-D3186D542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741741D2-ED67-4813-83F3-5EB418BB6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FF2A87CA-AEEF-44CB-AE35-AA98FE9B4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651423C2-A694-4809-8972-E7C432E60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B49B31D5-A22A-4C8A-8516-3DEEFAF46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177DF76B-4383-4F06-8125-43E9162D27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1F488673-3613-4D34-BF97-A4B6ADA63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26877494-71D4-4879-8E63-55A8239AB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8DC06A40-DE2B-41AF-A528-2E900DD56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768B663C-FBC1-4556-9328-EAF4995DC2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5">
              <a:extLst>
                <a:ext uri="{FF2B5EF4-FFF2-40B4-BE49-F238E27FC236}">
                  <a16:creationId xmlns:a16="http://schemas.microsoft.com/office/drawing/2014/main" id="{2BD7EBB2-5F33-4651-9A8D-22BB0EFEC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6">
              <a:extLst>
                <a:ext uri="{FF2B5EF4-FFF2-40B4-BE49-F238E27FC236}">
                  <a16:creationId xmlns:a16="http://schemas.microsoft.com/office/drawing/2014/main" id="{515B1D80-2CCA-480A-9E73-5AE4D385D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7">
              <a:extLst>
                <a:ext uri="{FF2B5EF4-FFF2-40B4-BE49-F238E27FC236}">
                  <a16:creationId xmlns:a16="http://schemas.microsoft.com/office/drawing/2014/main" id="{FDBE8DEF-819D-4AA7-8815-52EB22ACF0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8">
              <a:extLst>
                <a:ext uri="{FF2B5EF4-FFF2-40B4-BE49-F238E27FC236}">
                  <a16:creationId xmlns:a16="http://schemas.microsoft.com/office/drawing/2014/main" id="{AE90681D-42FE-4C0F-80CA-EA05785E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9">
              <a:extLst>
                <a:ext uri="{FF2B5EF4-FFF2-40B4-BE49-F238E27FC236}">
                  <a16:creationId xmlns:a16="http://schemas.microsoft.com/office/drawing/2014/main" id="{FA86AD07-319B-411F-AC45-AA52F8D3C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20">
              <a:extLst>
                <a:ext uri="{FF2B5EF4-FFF2-40B4-BE49-F238E27FC236}">
                  <a16:creationId xmlns:a16="http://schemas.microsoft.com/office/drawing/2014/main" id="{C859D20C-F34C-48EB-BE36-9CEE77C2C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21">
              <a:extLst>
                <a:ext uri="{FF2B5EF4-FFF2-40B4-BE49-F238E27FC236}">
                  <a16:creationId xmlns:a16="http://schemas.microsoft.com/office/drawing/2014/main" id="{E65C4ECC-A417-4C0C-B0DA-45536454B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22">
              <a:extLst>
                <a:ext uri="{FF2B5EF4-FFF2-40B4-BE49-F238E27FC236}">
                  <a16:creationId xmlns:a16="http://schemas.microsoft.com/office/drawing/2014/main" id="{CC6F4AC2-FAA9-45AD-A4BC-8237BCE70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23">
              <a:extLst>
                <a:ext uri="{FF2B5EF4-FFF2-40B4-BE49-F238E27FC236}">
                  <a16:creationId xmlns:a16="http://schemas.microsoft.com/office/drawing/2014/main" id="{4A9DE6F0-4620-4084-B281-FE044DB2C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9" name="Rectangle 88">
            <a:extLst>
              <a:ext uri="{FF2B5EF4-FFF2-40B4-BE49-F238E27FC236}">
                <a16:creationId xmlns:a16="http://schemas.microsoft.com/office/drawing/2014/main" id="{57FEE73E-FB69-4E9E-BF08-78CA18862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39" y="0"/>
            <a:ext cx="12191695" cy="419792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Content Placeholder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D73E9DA-2C93-40BF-8652-8C6DEAA49E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8" y="524587"/>
            <a:ext cx="7221829" cy="3069276"/>
          </a:xfrm>
          <a:prstGeom prst="rect">
            <a:avLst/>
          </a:prstGeom>
          <a:ln w="12700">
            <a:noFill/>
          </a:ln>
        </p:spPr>
      </p:pic>
      <p:pic>
        <p:nvPicPr>
          <p:cNvPr id="32" name="Picture 31" descr="Text&#10;&#10;Description automatically generated">
            <a:extLst>
              <a:ext uri="{FF2B5EF4-FFF2-40B4-BE49-F238E27FC236}">
                <a16:creationId xmlns:a16="http://schemas.microsoft.com/office/drawing/2014/main" id="{EFFF170F-DF99-4DEC-890A-C86C3FFE3B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669" y="50245"/>
            <a:ext cx="2673157" cy="4040190"/>
          </a:xfrm>
          <a:prstGeom prst="rect">
            <a:avLst/>
          </a:prstGeom>
          <a:ln w="12700">
            <a:noFill/>
          </a:ln>
        </p:spPr>
      </p:pic>
      <p:grpSp>
        <p:nvGrpSpPr>
          <p:cNvPr id="91" name="Group 90">
            <a:extLst>
              <a:ext uri="{FF2B5EF4-FFF2-40B4-BE49-F238E27FC236}">
                <a16:creationId xmlns:a16="http://schemas.microsoft.com/office/drawing/2014/main" id="{9D45FA45-1472-4C71-BA56-6BFB628AD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92" name="Isosceles Triangle 39">
              <a:extLst>
                <a:ext uri="{FF2B5EF4-FFF2-40B4-BE49-F238E27FC236}">
                  <a16:creationId xmlns:a16="http://schemas.microsoft.com/office/drawing/2014/main" id="{72B03240-6F06-45A1-9634-C4D45839D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43366D9C-D995-48FE-B2BD-ECE2EE2A4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HTML5 &amp; CSS3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43CA557-6370-4D94-8CC6-11EF6B674D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31698" y="4157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264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1108</TotalTime>
  <Words>410</Words>
  <Application>Microsoft Office PowerPoint</Application>
  <PresentationFormat>Widescreen</PresentationFormat>
  <Paragraphs>82</Paragraphs>
  <Slides>24</Slides>
  <Notes>9</Notes>
  <HiddenSlides>0</HiddenSlides>
  <MMClips>24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Calibri</vt:lpstr>
      <vt:lpstr>Calibri Light</vt:lpstr>
      <vt:lpstr>Rockwell</vt:lpstr>
      <vt:lpstr>Wingdings</vt:lpstr>
      <vt:lpstr>Atlas</vt:lpstr>
      <vt:lpstr>SafeHearts</vt:lpstr>
      <vt:lpstr>AGENDA</vt:lpstr>
      <vt:lpstr>Importance of the topic</vt:lpstr>
      <vt:lpstr>What is SafeHearts?</vt:lpstr>
      <vt:lpstr>Components</vt:lpstr>
      <vt:lpstr>API Flask</vt:lpstr>
      <vt:lpstr>API (Flask)</vt:lpstr>
      <vt:lpstr>User Interface HTML5 / CSS3</vt:lpstr>
      <vt:lpstr>HTML5 &amp; CSS3</vt:lpstr>
      <vt:lpstr>Model How does it decide?</vt:lpstr>
      <vt:lpstr>Exploratory Data Analysis </vt:lpstr>
      <vt:lpstr>Feature Engineering</vt:lpstr>
      <vt:lpstr>Algorithm Evaluation</vt:lpstr>
      <vt:lpstr>Algorithm Evaluation</vt:lpstr>
      <vt:lpstr>Algorithm Evaluation</vt:lpstr>
      <vt:lpstr>Findings</vt:lpstr>
      <vt:lpstr>Deployment Github &amp; Docker</vt:lpstr>
      <vt:lpstr>Github</vt:lpstr>
      <vt:lpstr>Docker</vt:lpstr>
      <vt:lpstr>Docker</vt:lpstr>
      <vt:lpstr>Docker</vt:lpstr>
      <vt:lpstr>Division of Workload</vt:lpstr>
      <vt:lpstr>Project Plan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SafeHearts</dc:title>
  <dc:creator>Umutcan Asutlu</dc:creator>
  <cp:lastModifiedBy>Umutcan Asutlu</cp:lastModifiedBy>
  <cp:revision>39</cp:revision>
  <dcterms:created xsi:type="dcterms:W3CDTF">2021-04-04T19:04:49Z</dcterms:created>
  <dcterms:modified xsi:type="dcterms:W3CDTF">2021-04-08T17:17:51Z</dcterms:modified>
</cp:coreProperties>
</file>

<file path=docProps/thumbnail.jpeg>
</file>